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ms-office.chartcolorstyle+xml" PartName="/ppt/charts/colors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embeddedFontLst>
    <p:embeddedFont>
      <p:font typeface="Corbel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iE8oFIh8vWs01faEedmGPRFNt6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7443C9E-48DC-4BA3-B311-BE3B16627167}">
  <a:tblStyle styleId="{77443C9E-48DC-4BA3-B311-BE3B16627167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F3F7"/>
          </a:solidFill>
        </a:fill>
      </a:tcStyle>
    </a:wholeTbl>
    <a:band1H>
      <a:tcTxStyle/>
      <a:tcStyle>
        <a:fill>
          <a:solidFill>
            <a:srgbClr val="CDE6EE"/>
          </a:solidFill>
        </a:fill>
      </a:tcStyle>
    </a:band1H>
    <a:band2H>
      <a:tcTxStyle/>
    </a:band2H>
    <a:band1V>
      <a:tcTxStyle/>
      <a:tcStyle>
        <a:fill>
          <a:solidFill>
            <a:srgbClr val="CDE6EE"/>
          </a:solidFill>
        </a:fill>
      </a:tcStyle>
    </a:band1V>
    <a:band2V>
      <a:tcTxStyle/>
    </a:band2V>
    <a:lastCol>
      <a:tcTxStyle b="on" i="off">
        <a:font>
          <a:latin typeface="Corbel"/>
          <a:ea typeface="Corbel"/>
          <a:cs typeface="Corbe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orbel"/>
          <a:ea typeface="Corbel"/>
          <a:cs typeface="Corbe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orbel-bold.fntdata"/><Relationship Id="rId14" Type="http://schemas.openxmlformats.org/officeDocument/2006/relationships/font" Target="fonts/Corbel-regular.fntdata"/><Relationship Id="rId17" Type="http://schemas.openxmlformats.org/officeDocument/2006/relationships/font" Target="fonts/Corbel-boldItalic.fntdata"/><Relationship Id="rId16" Type="http://schemas.openxmlformats.org/officeDocument/2006/relationships/font" Target="fonts/Corbel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Libro1" TargetMode="External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Grafico de Barras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ni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Cocacola</c:v>
                </c:pt>
                <c:pt idx="1">
                  <c:v>Duff</c:v>
                </c:pt>
                <c:pt idx="2">
                  <c:v>Pepsi</c:v>
                </c:pt>
                <c:pt idx="3">
                  <c:v>Sprite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76-4DE0-8AC5-5F15D27069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421567232"/>
        <c:axId val="421569856"/>
      </c:barChart>
      <c:catAx>
        <c:axId val="42156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21569856"/>
        <c:crosses val="autoZero"/>
        <c:auto val="1"/>
        <c:lblAlgn val="ctr"/>
        <c:lblOffset val="100"/>
        <c:noMultiLvlLbl val="0"/>
      </c:catAx>
      <c:valAx>
        <c:axId val="421569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2156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Hoja1!$C$1</c:f>
              <c:strCache>
                <c:ptCount val="1"/>
                <c:pt idx="0">
                  <c:v>hi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17-4E75-8B1A-074C1A746691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17-4E75-8B1A-074C1A746691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817-4E75-8B1A-074C1A746691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817-4E75-8B1A-074C1A74669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Cocacola</c:v>
                </c:pt>
                <c:pt idx="1">
                  <c:v>Duff</c:v>
                </c:pt>
                <c:pt idx="2">
                  <c:v>Pepsi</c:v>
                </c:pt>
                <c:pt idx="3">
                  <c:v>Sprite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30</c:v>
                </c:pt>
                <c:pt idx="1">
                  <c:v>20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817-4E75-8B1A-074C1A74669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10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10"/>
          <p:cNvSpPr txBox="1"/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  <a:defRPr sz="59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1100015" y="4670246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D7F0F6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900"/>
              <a:buFont typeface="Corbel"/>
              <a:buNone/>
              <a:defRPr b="0" sz="59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2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36" name="Google Shape;36;p13"/>
          <p:cNvSpPr txBox="1"/>
          <p:nvPr>
            <p:ph idx="2" type="body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37" name="Google Shape;37;p13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44" name="Google Shape;44;p14"/>
          <p:cNvSpPr txBox="1"/>
          <p:nvPr>
            <p:ph idx="3" type="body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4"/>
          <p:cNvSpPr txBox="1"/>
          <p:nvPr>
            <p:ph idx="4" type="body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46" name="Google Shape;46;p14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showMasterSp="0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" type="body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61" name="Google Shape;61;p17"/>
          <p:cNvSpPr txBox="1"/>
          <p:nvPr>
            <p:ph idx="2" type="body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7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/>
          <p:nvPr>
            <p:ph idx="2" type="pic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8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1" type="ftr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9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b="0" i="0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9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" name="Google Shape;9;p9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image" Target="../media/image23.jpg"/><Relationship Id="rId5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orbel"/>
              <a:buNone/>
            </a:pPr>
            <a:r>
              <a:rPr lang="es-CO" sz="5400"/>
              <a:t>CLASE1: </a:t>
            </a:r>
            <a:r>
              <a:rPr lang="es-CO" sz="4800"/>
              <a:t>DISTRIBUCIÓN DE FRECUENCIAS</a:t>
            </a:r>
            <a:endParaRPr sz="5400"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219200" y="4670246"/>
            <a:ext cx="3557516" cy="5977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b="1" lang="es-CO"/>
              <a:t>Javier Ospina Moreno</a:t>
            </a:r>
            <a:endParaRPr b="1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84952" y="1181914"/>
            <a:ext cx="1045603" cy="146431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9223513" y="2758429"/>
            <a:ext cx="2968487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O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Institución Educativa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O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Ángela Restrepo Moreno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O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2020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045424" y="1181914"/>
            <a:ext cx="4394580" cy="8486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orbel"/>
              <a:buNone/>
            </a:pPr>
            <a:r>
              <a:rPr b="1" i="0" lang="es-CO" sz="54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ESTADÍSTICA</a:t>
            </a:r>
            <a:endParaRPr/>
          </a:p>
        </p:txBody>
      </p:sp>
      <p:sp>
        <p:nvSpPr>
          <p:cNvPr id="93" name="Google Shape;93;p1"/>
          <p:cNvSpPr txBox="1"/>
          <p:nvPr/>
        </p:nvSpPr>
        <p:spPr>
          <a:xfrm>
            <a:off x="5573198" y="1181914"/>
            <a:ext cx="868545" cy="8486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orbel"/>
              <a:buNone/>
            </a:pPr>
            <a:r>
              <a:rPr b="1" i="0" lang="es-CO" sz="54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8°</a:t>
            </a:r>
            <a:endParaRPr/>
          </a:p>
        </p:txBody>
      </p:sp>
      <p:pic>
        <p:nvPicPr>
          <p:cNvPr descr="T De Student (Qué Es, Conceptos Básicos, Y Características) - Web ..." id="94" name="Google Shape;9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3511" y="4553712"/>
            <a:ext cx="2968487" cy="21876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 dibujo de un perro&#10;&#10;Descripción generada automáticamente con confianza media" id="95" name="Google Shape;9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22773" y="6181157"/>
            <a:ext cx="1107885" cy="379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</a:pPr>
            <a:r>
              <a:rPr lang="es-CO" sz="3200"/>
              <a:t>Distribución de Frecuencias Datos Continuos</a:t>
            </a:r>
            <a:br>
              <a:rPr lang="es-CO" sz="3200"/>
            </a:br>
            <a:r>
              <a:rPr lang="es-CO" sz="3200"/>
              <a:t>Estadística</a:t>
            </a:r>
            <a:br>
              <a:rPr lang="es-CO" sz="3200"/>
            </a:br>
            <a:r>
              <a:rPr lang="es-CO" sz="3200"/>
              <a:t>clase 1 – 8°</a:t>
            </a:r>
            <a:br>
              <a:rPr lang="es-CO" sz="3200"/>
            </a:br>
            <a:r>
              <a:rPr lang="es-CO" sz="3200"/>
              <a:t>2023</a:t>
            </a:r>
            <a:endParaRPr/>
          </a:p>
        </p:txBody>
      </p:sp>
      <p:sp>
        <p:nvSpPr>
          <p:cNvPr id="101" name="Google Shape;101;p2"/>
          <p:cNvSpPr txBox="1"/>
          <p:nvPr>
            <p:ph idx="1" type="body"/>
          </p:nvPr>
        </p:nvSpPr>
        <p:spPr>
          <a:xfrm>
            <a:off x="4776210" y="1669774"/>
            <a:ext cx="6647164" cy="3407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CO"/>
              <a:t>Rama de las matemáticas que se encarga de recopilar, organizar y analizar la información.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s-CO"/>
              <a:t>Conjunto de personas, animales o cosas, que tienen una característica en común.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s-CO"/>
              <a:t>o unidad estadística, considerada uno de los elementos que componen la población.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s-CO"/>
              <a:t>Es un subconjunto de la población, que cumple con una característica en común.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s-CO"/>
              <a:t>Cada uno de los valores obtenidos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3776870" y="675861"/>
            <a:ext cx="797780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O" sz="5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Conceptos Básicos </a:t>
            </a: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3546385" y="1669774"/>
            <a:ext cx="13853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Estadística: 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3546385" y="2370878"/>
            <a:ext cx="12757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Población: 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3546385" y="3071982"/>
            <a:ext cx="12298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Individuo:</a:t>
            </a:r>
            <a:r>
              <a:rPr lang="es-CO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3546385" y="3773086"/>
            <a:ext cx="11673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Muestra : 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3542456" y="4474190"/>
            <a:ext cx="7938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Dato: 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Estadística" id="108" name="Google Shape;10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6292" y="4782694"/>
            <a:ext cx="5218964" cy="207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</a:pPr>
            <a:r>
              <a:rPr lang="es-CO" sz="3200"/>
              <a:t>Distribución de Frecuencias Datos Continuos</a:t>
            </a:r>
            <a:br>
              <a:rPr lang="es-CO" sz="3200"/>
            </a:br>
            <a:r>
              <a:rPr lang="es-CO" sz="3200"/>
              <a:t>Estadística</a:t>
            </a:r>
            <a:br>
              <a:rPr lang="es-CO" sz="3200"/>
            </a:br>
            <a:r>
              <a:rPr lang="es-CO" sz="3200"/>
              <a:t>clase 1 </a:t>
            </a:r>
            <a:br>
              <a:rPr lang="es-CO" sz="3200"/>
            </a:br>
            <a:r>
              <a:rPr lang="es-CO" sz="3200"/>
              <a:t>2020</a:t>
            </a:r>
            <a:endParaRPr/>
          </a:p>
        </p:txBody>
      </p:sp>
      <p:sp>
        <p:nvSpPr>
          <p:cNvPr id="114" name="Google Shape;114;p3"/>
          <p:cNvSpPr txBox="1"/>
          <p:nvPr>
            <p:ph idx="1" type="body"/>
          </p:nvPr>
        </p:nvSpPr>
        <p:spPr>
          <a:xfrm>
            <a:off x="5008876" y="1669773"/>
            <a:ext cx="6414498" cy="4601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CO"/>
              <a:t>Se refiere a características o cualidades que no pueden ser medidas con números.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s-CO"/>
              <a:t>Esta variable no admite orden. </a:t>
            </a:r>
            <a:r>
              <a:rPr b="1" lang="es-CO"/>
              <a:t>Ej:</a:t>
            </a:r>
            <a:r>
              <a:rPr lang="es-CO"/>
              <a:t> Estado Civil, Color.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s-CO"/>
              <a:t>Esta variable si admite orden. </a:t>
            </a:r>
            <a:r>
              <a:rPr b="1" lang="es-CO"/>
              <a:t>Ej:</a:t>
            </a:r>
            <a:r>
              <a:rPr lang="es-CO"/>
              <a:t> Notas de un examen, calificar un servicio.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br>
              <a:rPr lang="es-CO"/>
            </a:br>
            <a:r>
              <a:rPr lang="es-CO"/>
              <a:t>Se expresa mediante un número se puede realizar operaciones con ellas.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s-CO"/>
              <a:t>Toma un número finito de valores. </a:t>
            </a:r>
            <a:r>
              <a:rPr b="1" lang="es-CO"/>
              <a:t>Ej:</a:t>
            </a:r>
            <a:r>
              <a:rPr lang="es-CO"/>
              <a:t> Edad, Número de Hermanos.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s-CO"/>
              <a:t>Toma un número infinito de valores. </a:t>
            </a:r>
            <a:r>
              <a:rPr b="1" lang="es-CO"/>
              <a:t>Ej: </a:t>
            </a:r>
            <a:r>
              <a:rPr lang="es-CO"/>
              <a:t>Tiempo que demora en recorrer, peso de un balón.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15" name="Google Shape;115;p3"/>
          <p:cNvSpPr txBox="1"/>
          <p:nvPr/>
        </p:nvSpPr>
        <p:spPr>
          <a:xfrm>
            <a:off x="3776870" y="675861"/>
            <a:ext cx="797780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4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Variable Cualitativa y Cuantitativa</a:t>
            </a:r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3727174" y="1669774"/>
            <a:ext cx="13308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Cualitativa: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3957659" y="2327600"/>
            <a:ext cx="11673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rPr>
              <a:t>Nominal: </a:t>
            </a:r>
            <a:endParaRPr sz="1800">
              <a:solidFill>
                <a:srgbClr val="7F7F7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4055891" y="2816476"/>
            <a:ext cx="10390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rPr>
              <a:t>Ordinal:</a:t>
            </a:r>
            <a:r>
              <a:rPr lang="es-CO" sz="1800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sz="1800">
              <a:solidFill>
                <a:srgbClr val="7F7F7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3509268" y="3777179"/>
            <a:ext cx="158569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Cuantitativa : 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3974138" y="4435005"/>
            <a:ext cx="11208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rPr>
              <a:t>Discreta: </a:t>
            </a:r>
            <a:endParaRPr sz="1800">
              <a:solidFill>
                <a:srgbClr val="7F7F7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3910757" y="5146298"/>
            <a:ext cx="12089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rPr>
              <a:t>Continua: </a:t>
            </a:r>
            <a:endParaRPr sz="1800">
              <a:solidFill>
                <a:srgbClr val="7F7F7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</a:pPr>
            <a:r>
              <a:rPr lang="es-CO" sz="3200"/>
              <a:t>Distribución de Frecuencias Datos Continuos</a:t>
            </a:r>
            <a:br>
              <a:rPr lang="es-CO" sz="3200"/>
            </a:br>
            <a:r>
              <a:rPr lang="es-CO" sz="3200"/>
              <a:t>Estadística</a:t>
            </a:r>
            <a:br>
              <a:rPr lang="es-CO" sz="3200"/>
            </a:br>
            <a:r>
              <a:rPr lang="es-CO" sz="3200"/>
              <a:t>clase 1 </a:t>
            </a:r>
            <a:br>
              <a:rPr lang="es-CO" sz="3200"/>
            </a:br>
            <a:r>
              <a:rPr lang="es-CO" sz="3200"/>
              <a:t>2020</a:t>
            </a:r>
            <a:endParaRPr/>
          </a:p>
        </p:txBody>
      </p:sp>
      <p:sp>
        <p:nvSpPr>
          <p:cNvPr id="127" name="Google Shape;127;p4"/>
          <p:cNvSpPr txBox="1"/>
          <p:nvPr>
            <p:ph idx="1" type="body"/>
          </p:nvPr>
        </p:nvSpPr>
        <p:spPr>
          <a:xfrm>
            <a:off x="3503915" y="2057612"/>
            <a:ext cx="4332407" cy="21633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CO"/>
              <a:t>Deporte Favorito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s-CO"/>
              <a:t>Medallas ganadas en una competencia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s-CO"/>
              <a:t>Número de pantalones de mis amigos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s-CO"/>
              <a:t>Primer Apellido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s-CO"/>
              <a:t>Peso de los compañeros del salón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28" name="Google Shape;128;p4"/>
          <p:cNvSpPr txBox="1"/>
          <p:nvPr/>
        </p:nvSpPr>
        <p:spPr>
          <a:xfrm>
            <a:off x="3776870" y="675861"/>
            <a:ext cx="294748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4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Ejercicio</a:t>
            </a:r>
            <a:endParaRPr/>
          </a:p>
        </p:txBody>
      </p:sp>
      <p:sp>
        <p:nvSpPr>
          <p:cNvPr id="129" name="Google Shape;129;p4"/>
          <p:cNvSpPr/>
          <p:nvPr/>
        </p:nvSpPr>
        <p:spPr>
          <a:xfrm>
            <a:off x="8089479" y="939171"/>
            <a:ext cx="13308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Cualitativa: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7587579" y="1413395"/>
            <a:ext cx="11673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rPr>
              <a:t>Nominal: </a:t>
            </a:r>
            <a:endParaRPr sz="1800">
              <a:solidFill>
                <a:srgbClr val="7F7F7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8674570" y="1406572"/>
            <a:ext cx="10390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rPr>
              <a:t>Ordinal:</a:t>
            </a:r>
            <a:r>
              <a:rPr lang="es-CO" sz="1800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sz="1800">
              <a:solidFill>
                <a:srgbClr val="7F7F7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9992575" y="939171"/>
            <a:ext cx="158569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Cuantitativa : 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9713637" y="1418526"/>
            <a:ext cx="11208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rPr>
              <a:t>Discreta: </a:t>
            </a:r>
            <a:endParaRPr sz="1800">
              <a:solidFill>
                <a:srgbClr val="7F7F7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10672388" y="1413395"/>
            <a:ext cx="12089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rPr>
              <a:t>Continua: </a:t>
            </a:r>
            <a:endParaRPr sz="1800">
              <a:solidFill>
                <a:srgbClr val="7F7F7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135" name="Google Shape;135;p4"/>
          <p:cNvCxnSpPr/>
          <p:nvPr/>
        </p:nvCxnSpPr>
        <p:spPr>
          <a:xfrm>
            <a:off x="9713637" y="939171"/>
            <a:ext cx="0" cy="32817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6" name="Google Shape;136;p4"/>
          <p:cNvCxnSpPr/>
          <p:nvPr/>
        </p:nvCxnSpPr>
        <p:spPr>
          <a:xfrm>
            <a:off x="7300913" y="1293173"/>
            <a:ext cx="452523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7" name="Google Shape;137;p4"/>
          <p:cNvCxnSpPr/>
          <p:nvPr/>
        </p:nvCxnSpPr>
        <p:spPr>
          <a:xfrm>
            <a:off x="7300913" y="1831088"/>
            <a:ext cx="452523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8" name="Google Shape;138;p4"/>
          <p:cNvCxnSpPr/>
          <p:nvPr/>
        </p:nvCxnSpPr>
        <p:spPr>
          <a:xfrm>
            <a:off x="8673276" y="1308503"/>
            <a:ext cx="0" cy="291244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9" name="Google Shape;139;p4"/>
          <p:cNvCxnSpPr/>
          <p:nvPr/>
        </p:nvCxnSpPr>
        <p:spPr>
          <a:xfrm>
            <a:off x="10740051" y="1293173"/>
            <a:ext cx="0" cy="292777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0" name="Google Shape;140;p4"/>
          <p:cNvSpPr txBox="1"/>
          <p:nvPr/>
        </p:nvSpPr>
        <p:spPr>
          <a:xfrm>
            <a:off x="7870550" y="2118773"/>
            <a:ext cx="5237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X</a:t>
            </a:r>
            <a:endParaRPr/>
          </a:p>
        </p:txBody>
      </p:sp>
      <p:sp>
        <p:nvSpPr>
          <p:cNvPr id="141" name="Google Shape;141;p4"/>
          <p:cNvSpPr txBox="1"/>
          <p:nvPr/>
        </p:nvSpPr>
        <p:spPr>
          <a:xfrm>
            <a:off x="8999762" y="2488105"/>
            <a:ext cx="5237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X</a:t>
            </a:r>
            <a:endParaRPr/>
          </a:p>
        </p:txBody>
      </p:sp>
      <p:sp>
        <p:nvSpPr>
          <p:cNvPr id="142" name="Google Shape;142;p4"/>
          <p:cNvSpPr txBox="1"/>
          <p:nvPr/>
        </p:nvSpPr>
        <p:spPr>
          <a:xfrm>
            <a:off x="9962235" y="2954616"/>
            <a:ext cx="5237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X</a:t>
            </a:r>
            <a:endParaRPr/>
          </a:p>
        </p:txBody>
      </p:sp>
      <p:sp>
        <p:nvSpPr>
          <p:cNvPr id="143" name="Google Shape;143;p4"/>
          <p:cNvSpPr txBox="1"/>
          <p:nvPr/>
        </p:nvSpPr>
        <p:spPr>
          <a:xfrm>
            <a:off x="9016348" y="3336879"/>
            <a:ext cx="5237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X</a:t>
            </a:r>
            <a:endParaRPr/>
          </a:p>
        </p:txBody>
      </p:sp>
      <p:sp>
        <p:nvSpPr>
          <p:cNvPr id="144" name="Google Shape;144;p4"/>
          <p:cNvSpPr txBox="1"/>
          <p:nvPr/>
        </p:nvSpPr>
        <p:spPr>
          <a:xfrm>
            <a:off x="10997247" y="3691119"/>
            <a:ext cx="5237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X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</a:pPr>
            <a:r>
              <a:rPr lang="es-CO" sz="3200"/>
              <a:t>Distribución de Frecuencias Datos Continuos</a:t>
            </a:r>
            <a:br>
              <a:rPr lang="es-CO" sz="3200"/>
            </a:br>
            <a:r>
              <a:rPr lang="es-CO" sz="3200"/>
              <a:t>Estadística</a:t>
            </a:r>
            <a:br>
              <a:rPr lang="es-CO" sz="3200"/>
            </a:br>
            <a:r>
              <a:rPr lang="es-CO" sz="3200"/>
              <a:t>clase 1 </a:t>
            </a:r>
            <a:br>
              <a:rPr lang="es-CO" sz="3200"/>
            </a:br>
            <a:r>
              <a:rPr lang="es-CO" sz="3200"/>
              <a:t>2020</a:t>
            </a:r>
            <a:endParaRPr/>
          </a:p>
        </p:txBody>
      </p:sp>
      <p:sp>
        <p:nvSpPr>
          <p:cNvPr id="150" name="Google Shape;150;p5"/>
          <p:cNvSpPr txBox="1"/>
          <p:nvPr/>
        </p:nvSpPr>
        <p:spPr>
          <a:xfrm>
            <a:off x="3626744" y="675861"/>
            <a:ext cx="804209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4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Ejercicio</a:t>
            </a:r>
            <a:endParaRPr/>
          </a:p>
        </p:txBody>
      </p:sp>
      <p:sp>
        <p:nvSpPr>
          <p:cNvPr id="151" name="Google Shape;151;p5"/>
          <p:cNvSpPr txBox="1"/>
          <p:nvPr>
            <p:ph idx="1" type="body"/>
          </p:nvPr>
        </p:nvSpPr>
        <p:spPr>
          <a:xfrm>
            <a:off x="3626744" y="1620884"/>
            <a:ext cx="7864671" cy="21633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CO"/>
              <a:t>Se le pidió a un grupo de personas que marque la imagen de su bebida preferida. Con los resultados obtenidos, elabore: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s-CO"/>
              <a:t>Tabla de Distribución de Frecuencias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s-CO"/>
              <a:t>Grafico de Barras 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s-CO"/>
              <a:t>Gráfica Circular 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</a:pPr>
            <a:r>
              <a:rPr lang="es-CO" sz="3200"/>
              <a:t>Distribución de Frecuencias Datos Continuos</a:t>
            </a:r>
            <a:br>
              <a:rPr lang="es-CO" sz="3200"/>
            </a:br>
            <a:r>
              <a:rPr lang="es-CO" sz="3200"/>
              <a:t>Estadística</a:t>
            </a:r>
            <a:br>
              <a:rPr lang="es-CO" sz="3200"/>
            </a:br>
            <a:r>
              <a:rPr lang="es-CO" sz="3200"/>
              <a:t>clase 1 </a:t>
            </a:r>
            <a:br>
              <a:rPr lang="es-CO" sz="3200"/>
            </a:br>
            <a:r>
              <a:rPr lang="es-CO" sz="3200"/>
              <a:t>2020</a:t>
            </a:r>
            <a:endParaRPr/>
          </a:p>
        </p:txBody>
      </p:sp>
      <p:sp>
        <p:nvSpPr>
          <p:cNvPr id="157" name="Google Shape;157;p6"/>
          <p:cNvSpPr txBox="1"/>
          <p:nvPr/>
        </p:nvSpPr>
        <p:spPr>
          <a:xfrm>
            <a:off x="3626744" y="675861"/>
            <a:ext cx="804209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3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Tabla de Distribución de Frecuencias</a:t>
            </a:r>
            <a:endParaRPr/>
          </a:p>
        </p:txBody>
      </p:sp>
      <p:pic>
        <p:nvPicPr>
          <p:cNvPr id="158" name="Google Shape;15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3658950" y="2378972"/>
            <a:ext cx="333539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4248644" y="2395519"/>
            <a:ext cx="346310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242258" y="3400762"/>
            <a:ext cx="346310" cy="66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3597781" y="3400762"/>
            <a:ext cx="388318" cy="66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4771798" y="1495313"/>
            <a:ext cx="388318" cy="66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4206636" y="1485148"/>
            <a:ext cx="388318" cy="66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3628829" y="1468641"/>
            <a:ext cx="388318" cy="66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6096000" y="1485097"/>
            <a:ext cx="346310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4847593" y="4448243"/>
            <a:ext cx="346310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5443757" y="4437920"/>
            <a:ext cx="346310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3618785" y="4438344"/>
            <a:ext cx="346310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6090092" y="3400762"/>
            <a:ext cx="346310" cy="66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6090092" y="2419024"/>
            <a:ext cx="346310" cy="66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792802" y="2419024"/>
            <a:ext cx="346310" cy="66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813806" y="3406926"/>
            <a:ext cx="346310" cy="66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5417466" y="3410659"/>
            <a:ext cx="333539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255029" y="4448243"/>
            <a:ext cx="333539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096477" y="4448242"/>
            <a:ext cx="333539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5418120" y="2421368"/>
            <a:ext cx="333539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5436945" y="1485097"/>
            <a:ext cx="333539" cy="64633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8" name="Google Shape;178;p6"/>
          <p:cNvGraphicFramePr/>
          <p:nvPr/>
        </p:nvGraphicFramePr>
        <p:xfrm>
          <a:off x="6627117" y="150878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{77443C9E-48DC-4BA3-B311-BE3B16627167}</a:tableStyleId>
              </a:tblPr>
              <a:tblGrid>
                <a:gridCol w="996400"/>
                <a:gridCol w="996400"/>
                <a:gridCol w="996400"/>
                <a:gridCol w="996400"/>
                <a:gridCol w="9964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cap="none" strike="noStrike"/>
                        <a:t>Bebida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cap="none" strike="noStrike"/>
                        <a:t>ni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cap="none" strike="noStrike"/>
                        <a:t>Ni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cap="none" strike="noStrike"/>
                        <a:t>hi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cap="none" strike="noStrike"/>
                        <a:t>Hi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O" sz="1600" u="none" cap="none" strike="noStrike"/>
                        <a:t>Cocacola</a:t>
                      </a:r>
                      <a:endParaRPr b="1" sz="1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/>
                        <a:t>Duff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/>
                        <a:t>Pepsi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/>
                        <a:t>Sprite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O" sz="1800"/>
                        <a:t>Total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79" name="Google Shape;179;p6"/>
          <p:cNvSpPr/>
          <p:nvPr/>
        </p:nvSpPr>
        <p:spPr>
          <a:xfrm>
            <a:off x="5385005" y="1642638"/>
            <a:ext cx="422241" cy="351145"/>
          </a:xfrm>
          <a:prstGeom prst="flowChartSummingJunction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0" name="Google Shape;180;p6"/>
          <p:cNvSpPr/>
          <p:nvPr/>
        </p:nvSpPr>
        <p:spPr>
          <a:xfrm>
            <a:off x="5377005" y="2534728"/>
            <a:ext cx="422241" cy="351145"/>
          </a:xfrm>
          <a:prstGeom prst="flowChartSummingJunction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1" name="Google Shape;181;p6"/>
          <p:cNvSpPr/>
          <p:nvPr/>
        </p:nvSpPr>
        <p:spPr>
          <a:xfrm>
            <a:off x="5367826" y="3545830"/>
            <a:ext cx="422241" cy="351145"/>
          </a:xfrm>
          <a:prstGeom prst="flowChartSummingJunction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6068104" y="4595834"/>
            <a:ext cx="422241" cy="351145"/>
          </a:xfrm>
          <a:prstGeom prst="flowChartSummingJunction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3" name="Google Shape;183;p6"/>
          <p:cNvSpPr/>
          <p:nvPr/>
        </p:nvSpPr>
        <p:spPr>
          <a:xfrm>
            <a:off x="3594906" y="2506223"/>
            <a:ext cx="422241" cy="351145"/>
          </a:xfrm>
          <a:prstGeom prst="flowChartSummingJunction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4" name="Google Shape;184;p6"/>
          <p:cNvSpPr/>
          <p:nvPr/>
        </p:nvSpPr>
        <p:spPr>
          <a:xfrm>
            <a:off x="4210677" y="4585512"/>
            <a:ext cx="422241" cy="351145"/>
          </a:xfrm>
          <a:prstGeom prst="flowChartSummingJunction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5" name="Google Shape;185;p6"/>
          <p:cNvSpPr txBox="1"/>
          <p:nvPr/>
        </p:nvSpPr>
        <p:spPr>
          <a:xfrm>
            <a:off x="7891661" y="1879704"/>
            <a:ext cx="5237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6</a:t>
            </a:r>
            <a:endParaRPr/>
          </a:p>
        </p:txBody>
      </p:sp>
      <p:sp>
        <p:nvSpPr>
          <p:cNvPr id="186" name="Google Shape;186;p6"/>
          <p:cNvSpPr txBox="1"/>
          <p:nvPr/>
        </p:nvSpPr>
        <p:spPr>
          <a:xfrm>
            <a:off x="7891661" y="2210853"/>
            <a:ext cx="5237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4</a:t>
            </a:r>
            <a:endParaRPr/>
          </a:p>
        </p:txBody>
      </p:sp>
      <p:sp>
        <p:nvSpPr>
          <p:cNvPr id="187" name="Google Shape;187;p6"/>
          <p:cNvSpPr txBox="1"/>
          <p:nvPr/>
        </p:nvSpPr>
        <p:spPr>
          <a:xfrm>
            <a:off x="7891661" y="2584520"/>
            <a:ext cx="5237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5</a:t>
            </a:r>
            <a:endParaRPr/>
          </a:p>
        </p:txBody>
      </p:sp>
      <p:sp>
        <p:nvSpPr>
          <p:cNvPr id="188" name="Google Shape;188;p6"/>
          <p:cNvSpPr txBox="1"/>
          <p:nvPr/>
        </p:nvSpPr>
        <p:spPr>
          <a:xfrm>
            <a:off x="7891661" y="2940105"/>
            <a:ext cx="5237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5</a:t>
            </a:r>
            <a:endParaRPr/>
          </a:p>
        </p:txBody>
      </p:sp>
      <p:sp>
        <p:nvSpPr>
          <p:cNvPr id="189" name="Google Shape;189;p6"/>
          <p:cNvSpPr txBox="1"/>
          <p:nvPr/>
        </p:nvSpPr>
        <p:spPr>
          <a:xfrm>
            <a:off x="7829034" y="3272159"/>
            <a:ext cx="6131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400">
                <a:solidFill>
                  <a:srgbClr val="FFE397"/>
                </a:solidFill>
                <a:latin typeface="Corbel"/>
                <a:ea typeface="Corbel"/>
                <a:cs typeface="Corbel"/>
                <a:sym typeface="Corbel"/>
              </a:rPr>
              <a:t>2 0</a:t>
            </a:r>
            <a:endParaRPr/>
          </a:p>
        </p:txBody>
      </p:sp>
      <p:sp>
        <p:nvSpPr>
          <p:cNvPr id="190" name="Google Shape;190;p6"/>
          <p:cNvSpPr/>
          <p:nvPr/>
        </p:nvSpPr>
        <p:spPr>
          <a:xfrm>
            <a:off x="3627108" y="1582257"/>
            <a:ext cx="422241" cy="351145"/>
          </a:xfrm>
          <a:prstGeom prst="flowChartSummingJunction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1" name="Google Shape;191;p6"/>
          <p:cNvSpPr/>
          <p:nvPr/>
        </p:nvSpPr>
        <p:spPr>
          <a:xfrm>
            <a:off x="4209332" y="1636124"/>
            <a:ext cx="422241" cy="351145"/>
          </a:xfrm>
          <a:prstGeom prst="flowChartSummingJunction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2" name="Google Shape;192;p6"/>
          <p:cNvSpPr/>
          <p:nvPr/>
        </p:nvSpPr>
        <p:spPr>
          <a:xfrm>
            <a:off x="4779857" y="1652803"/>
            <a:ext cx="422241" cy="351145"/>
          </a:xfrm>
          <a:prstGeom prst="flowChartSummingJunction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3" name="Google Shape;193;p6"/>
          <p:cNvSpPr/>
          <p:nvPr/>
        </p:nvSpPr>
        <p:spPr>
          <a:xfrm>
            <a:off x="3587604" y="3568697"/>
            <a:ext cx="422241" cy="351145"/>
          </a:xfrm>
          <a:prstGeom prst="flowChartSummingJunction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4" name="Google Shape;194;p6"/>
          <p:cNvSpPr/>
          <p:nvPr/>
        </p:nvSpPr>
        <p:spPr>
          <a:xfrm>
            <a:off x="4754836" y="2526564"/>
            <a:ext cx="422241" cy="351145"/>
          </a:xfrm>
          <a:prstGeom prst="flowChartSummingJunction">
            <a:avLst/>
          </a:prstGeom>
          <a:noFill/>
          <a:ln cap="flat" cmpd="sng" w="28575">
            <a:solidFill>
              <a:srgbClr val="D6ED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5" name="Google Shape;195;p6"/>
          <p:cNvSpPr/>
          <p:nvPr/>
        </p:nvSpPr>
        <p:spPr>
          <a:xfrm>
            <a:off x="4207894" y="3545830"/>
            <a:ext cx="422241" cy="351145"/>
          </a:xfrm>
          <a:prstGeom prst="flowChartSummingJunction">
            <a:avLst/>
          </a:prstGeom>
          <a:noFill/>
          <a:ln cap="flat" cmpd="sng" w="28575">
            <a:solidFill>
              <a:srgbClr val="D6ED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6" name="Google Shape;196;p6"/>
          <p:cNvSpPr/>
          <p:nvPr/>
        </p:nvSpPr>
        <p:spPr>
          <a:xfrm>
            <a:off x="4779857" y="3568697"/>
            <a:ext cx="422241" cy="351145"/>
          </a:xfrm>
          <a:prstGeom prst="flowChartSummingJunction">
            <a:avLst/>
          </a:prstGeom>
          <a:noFill/>
          <a:ln cap="flat" cmpd="sng" w="28575">
            <a:solidFill>
              <a:srgbClr val="D6ED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7" name="Google Shape;197;p6"/>
          <p:cNvSpPr/>
          <p:nvPr/>
        </p:nvSpPr>
        <p:spPr>
          <a:xfrm>
            <a:off x="6063085" y="2543111"/>
            <a:ext cx="422241" cy="351145"/>
          </a:xfrm>
          <a:prstGeom prst="flowChartSummingJunction">
            <a:avLst/>
          </a:prstGeom>
          <a:noFill/>
          <a:ln cap="flat" cmpd="sng" w="28575">
            <a:solidFill>
              <a:srgbClr val="D6ED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8" name="Google Shape;198;p6"/>
          <p:cNvSpPr/>
          <p:nvPr/>
        </p:nvSpPr>
        <p:spPr>
          <a:xfrm>
            <a:off x="6063881" y="3545830"/>
            <a:ext cx="422241" cy="351145"/>
          </a:xfrm>
          <a:prstGeom prst="flowChartSummingJunction">
            <a:avLst/>
          </a:prstGeom>
          <a:noFill/>
          <a:ln cap="flat" cmpd="sng" w="28575">
            <a:solidFill>
              <a:srgbClr val="D6ED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9" name="Google Shape;199;p6"/>
          <p:cNvSpPr/>
          <p:nvPr/>
        </p:nvSpPr>
        <p:spPr>
          <a:xfrm>
            <a:off x="4198330" y="2543111"/>
            <a:ext cx="422241" cy="351145"/>
          </a:xfrm>
          <a:prstGeom prst="flowChartSummingJunction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0" name="Google Shape;200;p6"/>
          <p:cNvSpPr/>
          <p:nvPr/>
        </p:nvSpPr>
        <p:spPr>
          <a:xfrm>
            <a:off x="4813806" y="4614067"/>
            <a:ext cx="422241" cy="351145"/>
          </a:xfrm>
          <a:prstGeom prst="flowChartSummingJunction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1" name="Google Shape;201;p6"/>
          <p:cNvSpPr/>
          <p:nvPr/>
        </p:nvSpPr>
        <p:spPr>
          <a:xfrm>
            <a:off x="5406280" y="4614067"/>
            <a:ext cx="422241" cy="351145"/>
          </a:xfrm>
          <a:prstGeom prst="flowChartSummingJunction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2" name="Google Shape;202;p6"/>
          <p:cNvSpPr/>
          <p:nvPr/>
        </p:nvSpPr>
        <p:spPr>
          <a:xfrm>
            <a:off x="3546823" y="4595833"/>
            <a:ext cx="422241" cy="351145"/>
          </a:xfrm>
          <a:prstGeom prst="flowChartSummingJunction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3" name="Google Shape;203;p6"/>
          <p:cNvSpPr/>
          <p:nvPr/>
        </p:nvSpPr>
        <p:spPr>
          <a:xfrm>
            <a:off x="6063085" y="1649280"/>
            <a:ext cx="422241" cy="351145"/>
          </a:xfrm>
          <a:prstGeom prst="flowChartSummingJunction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4" name="Google Shape;204;p6"/>
          <p:cNvSpPr txBox="1"/>
          <p:nvPr/>
        </p:nvSpPr>
        <p:spPr>
          <a:xfrm>
            <a:off x="7658920" y="1103981"/>
            <a:ext cx="100969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Frecuencia Absoluta</a:t>
            </a:r>
            <a:endParaRPr/>
          </a:p>
        </p:txBody>
      </p:sp>
      <p:sp>
        <p:nvSpPr>
          <p:cNvPr id="205" name="Google Shape;205;p6"/>
          <p:cNvSpPr txBox="1"/>
          <p:nvPr/>
        </p:nvSpPr>
        <p:spPr>
          <a:xfrm>
            <a:off x="8876571" y="1881977"/>
            <a:ext cx="5237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6</a:t>
            </a:r>
            <a:endParaRPr/>
          </a:p>
        </p:txBody>
      </p:sp>
      <p:sp>
        <p:nvSpPr>
          <p:cNvPr id="206" name="Google Shape;206;p6"/>
          <p:cNvSpPr txBox="1"/>
          <p:nvPr/>
        </p:nvSpPr>
        <p:spPr>
          <a:xfrm>
            <a:off x="8876571" y="2213126"/>
            <a:ext cx="5237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10</a:t>
            </a:r>
            <a:endParaRPr/>
          </a:p>
        </p:txBody>
      </p:sp>
      <p:sp>
        <p:nvSpPr>
          <p:cNvPr id="207" name="Google Shape;207;p6"/>
          <p:cNvSpPr txBox="1"/>
          <p:nvPr/>
        </p:nvSpPr>
        <p:spPr>
          <a:xfrm>
            <a:off x="8876571" y="2586793"/>
            <a:ext cx="5237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15</a:t>
            </a:r>
            <a:endParaRPr/>
          </a:p>
        </p:txBody>
      </p:sp>
      <p:sp>
        <p:nvSpPr>
          <p:cNvPr id="208" name="Google Shape;208;p6"/>
          <p:cNvSpPr txBox="1"/>
          <p:nvPr/>
        </p:nvSpPr>
        <p:spPr>
          <a:xfrm>
            <a:off x="8876571" y="2942378"/>
            <a:ext cx="5237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20</a:t>
            </a:r>
            <a:endParaRPr/>
          </a:p>
        </p:txBody>
      </p:sp>
      <p:cxnSp>
        <p:nvCxnSpPr>
          <p:cNvPr id="209" name="Google Shape;209;p6"/>
          <p:cNvCxnSpPr>
            <a:stCxn id="185" idx="3"/>
            <a:endCxn id="205" idx="1"/>
          </p:cNvCxnSpPr>
          <p:nvPr/>
        </p:nvCxnSpPr>
        <p:spPr>
          <a:xfrm>
            <a:off x="8415446" y="2064370"/>
            <a:ext cx="461100" cy="24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10" name="Google Shape;210;p6"/>
          <p:cNvCxnSpPr/>
          <p:nvPr/>
        </p:nvCxnSpPr>
        <p:spPr>
          <a:xfrm>
            <a:off x="8415446" y="2451084"/>
            <a:ext cx="461125" cy="2273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11" name="Google Shape;211;p6"/>
          <p:cNvSpPr/>
          <p:nvPr/>
        </p:nvSpPr>
        <p:spPr>
          <a:xfrm>
            <a:off x="7963416" y="1883719"/>
            <a:ext cx="419757" cy="688396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2" name="Google Shape;212;p6"/>
          <p:cNvSpPr/>
          <p:nvPr/>
        </p:nvSpPr>
        <p:spPr>
          <a:xfrm>
            <a:off x="7988598" y="1901920"/>
            <a:ext cx="362952" cy="336094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3" name="Google Shape;213;p6"/>
          <p:cNvSpPr/>
          <p:nvPr/>
        </p:nvSpPr>
        <p:spPr>
          <a:xfrm>
            <a:off x="7911403" y="1897190"/>
            <a:ext cx="523785" cy="1108810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214" name="Google Shape;214;p6"/>
          <p:cNvCxnSpPr/>
          <p:nvPr/>
        </p:nvCxnSpPr>
        <p:spPr>
          <a:xfrm>
            <a:off x="8421004" y="2807536"/>
            <a:ext cx="461125" cy="2273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15" name="Google Shape;215;p6"/>
          <p:cNvSpPr/>
          <p:nvPr/>
        </p:nvSpPr>
        <p:spPr>
          <a:xfrm>
            <a:off x="7905096" y="1886869"/>
            <a:ext cx="521123" cy="1542131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216" name="Google Shape;216;p6"/>
          <p:cNvCxnSpPr/>
          <p:nvPr/>
        </p:nvCxnSpPr>
        <p:spPr>
          <a:xfrm>
            <a:off x="8400265" y="3180482"/>
            <a:ext cx="461125" cy="2273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17" name="Google Shape;217;p6"/>
          <p:cNvSpPr txBox="1"/>
          <p:nvPr/>
        </p:nvSpPr>
        <p:spPr>
          <a:xfrm>
            <a:off x="9888375" y="1864896"/>
            <a:ext cx="5237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30</a:t>
            </a:r>
            <a:endParaRPr/>
          </a:p>
        </p:txBody>
      </p:sp>
      <p:sp>
        <p:nvSpPr>
          <p:cNvPr id="218" name="Google Shape;218;p6"/>
          <p:cNvSpPr txBox="1"/>
          <p:nvPr/>
        </p:nvSpPr>
        <p:spPr>
          <a:xfrm>
            <a:off x="9888375" y="2196045"/>
            <a:ext cx="5237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20</a:t>
            </a:r>
            <a:endParaRPr/>
          </a:p>
        </p:txBody>
      </p:sp>
      <p:sp>
        <p:nvSpPr>
          <p:cNvPr id="219" name="Google Shape;219;p6"/>
          <p:cNvSpPr txBox="1"/>
          <p:nvPr/>
        </p:nvSpPr>
        <p:spPr>
          <a:xfrm>
            <a:off x="9888375" y="2569712"/>
            <a:ext cx="5237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25</a:t>
            </a:r>
            <a:endParaRPr/>
          </a:p>
        </p:txBody>
      </p:sp>
      <p:sp>
        <p:nvSpPr>
          <p:cNvPr id="220" name="Google Shape;220;p6"/>
          <p:cNvSpPr txBox="1"/>
          <p:nvPr/>
        </p:nvSpPr>
        <p:spPr>
          <a:xfrm>
            <a:off x="9888375" y="2925297"/>
            <a:ext cx="5237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25</a:t>
            </a:r>
            <a:endParaRPr/>
          </a:p>
        </p:txBody>
      </p:sp>
      <p:sp>
        <p:nvSpPr>
          <p:cNvPr id="221" name="Google Shape;221;p6"/>
          <p:cNvSpPr txBox="1"/>
          <p:nvPr/>
        </p:nvSpPr>
        <p:spPr>
          <a:xfrm>
            <a:off x="9744105" y="3302791"/>
            <a:ext cx="85140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400">
                <a:solidFill>
                  <a:srgbClr val="FFE397"/>
                </a:solidFill>
                <a:latin typeface="Corbel"/>
                <a:ea typeface="Corbel"/>
                <a:cs typeface="Corbel"/>
                <a:sym typeface="Corbel"/>
              </a:rPr>
              <a:t>100</a:t>
            </a:r>
            <a:endParaRPr/>
          </a:p>
        </p:txBody>
      </p:sp>
      <p:sp>
        <p:nvSpPr>
          <p:cNvPr id="222" name="Google Shape;222;p6"/>
          <p:cNvSpPr txBox="1"/>
          <p:nvPr/>
        </p:nvSpPr>
        <p:spPr>
          <a:xfrm>
            <a:off x="10873285" y="1864896"/>
            <a:ext cx="5237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30</a:t>
            </a:r>
            <a:endParaRPr/>
          </a:p>
        </p:txBody>
      </p:sp>
      <p:sp>
        <p:nvSpPr>
          <p:cNvPr id="223" name="Google Shape;223;p6"/>
          <p:cNvSpPr txBox="1"/>
          <p:nvPr/>
        </p:nvSpPr>
        <p:spPr>
          <a:xfrm>
            <a:off x="10873285" y="2196045"/>
            <a:ext cx="5237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50</a:t>
            </a:r>
            <a:endParaRPr/>
          </a:p>
        </p:txBody>
      </p:sp>
      <p:sp>
        <p:nvSpPr>
          <p:cNvPr id="224" name="Google Shape;224;p6"/>
          <p:cNvSpPr txBox="1"/>
          <p:nvPr/>
        </p:nvSpPr>
        <p:spPr>
          <a:xfrm>
            <a:off x="10873285" y="2569712"/>
            <a:ext cx="5237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75</a:t>
            </a:r>
            <a:endParaRPr/>
          </a:p>
        </p:txBody>
      </p:sp>
      <p:sp>
        <p:nvSpPr>
          <p:cNvPr id="225" name="Google Shape;225;p6"/>
          <p:cNvSpPr txBox="1"/>
          <p:nvPr/>
        </p:nvSpPr>
        <p:spPr>
          <a:xfrm>
            <a:off x="10794455" y="2956829"/>
            <a:ext cx="71501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100</a:t>
            </a:r>
            <a:endParaRPr/>
          </a:p>
        </p:txBody>
      </p:sp>
      <p:sp>
        <p:nvSpPr>
          <p:cNvPr id="226" name="Google Shape;226;p6"/>
          <p:cNvSpPr/>
          <p:nvPr/>
        </p:nvSpPr>
        <p:spPr>
          <a:xfrm>
            <a:off x="9906973" y="1922951"/>
            <a:ext cx="419757" cy="688396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7" name="Google Shape;227;p6"/>
          <p:cNvSpPr/>
          <p:nvPr/>
        </p:nvSpPr>
        <p:spPr>
          <a:xfrm>
            <a:off x="9946187" y="1941303"/>
            <a:ext cx="362952" cy="336094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8" name="Google Shape;228;p6"/>
          <p:cNvSpPr/>
          <p:nvPr/>
        </p:nvSpPr>
        <p:spPr>
          <a:xfrm>
            <a:off x="9835363" y="1896679"/>
            <a:ext cx="523785" cy="1108810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9" name="Google Shape;229;p6"/>
          <p:cNvSpPr/>
          <p:nvPr/>
        </p:nvSpPr>
        <p:spPr>
          <a:xfrm>
            <a:off x="9835062" y="1836767"/>
            <a:ext cx="521123" cy="1542131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230" name="Google Shape;230;p6"/>
          <p:cNvCxnSpPr/>
          <p:nvPr/>
        </p:nvCxnSpPr>
        <p:spPr>
          <a:xfrm>
            <a:off x="10479354" y="2090295"/>
            <a:ext cx="461125" cy="2273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31" name="Google Shape;231;p6"/>
          <p:cNvCxnSpPr/>
          <p:nvPr/>
        </p:nvCxnSpPr>
        <p:spPr>
          <a:xfrm>
            <a:off x="10479354" y="2477009"/>
            <a:ext cx="461125" cy="2273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32" name="Google Shape;232;p6"/>
          <p:cNvCxnSpPr/>
          <p:nvPr/>
        </p:nvCxnSpPr>
        <p:spPr>
          <a:xfrm>
            <a:off x="10484912" y="2833461"/>
            <a:ext cx="461125" cy="2273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33" name="Google Shape;233;p6"/>
          <p:cNvCxnSpPr/>
          <p:nvPr/>
        </p:nvCxnSpPr>
        <p:spPr>
          <a:xfrm>
            <a:off x="10464173" y="3206407"/>
            <a:ext cx="461125" cy="2273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34" name="Google Shape;234;p6"/>
          <p:cNvSpPr/>
          <p:nvPr/>
        </p:nvSpPr>
        <p:spPr>
          <a:xfrm>
            <a:off x="7964793" y="1899830"/>
            <a:ext cx="362952" cy="336094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5" name="Google Shape;235;p6"/>
          <p:cNvSpPr/>
          <p:nvPr/>
        </p:nvSpPr>
        <p:spPr>
          <a:xfrm>
            <a:off x="7817513" y="3346848"/>
            <a:ext cx="581578" cy="336094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6" name="Google Shape;236;p6"/>
          <p:cNvSpPr/>
          <p:nvPr/>
        </p:nvSpPr>
        <p:spPr>
          <a:xfrm>
            <a:off x="7958255" y="2310098"/>
            <a:ext cx="362952" cy="336094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7" name="Google Shape;237;p6"/>
          <p:cNvSpPr/>
          <p:nvPr/>
        </p:nvSpPr>
        <p:spPr>
          <a:xfrm>
            <a:off x="7827694" y="3345541"/>
            <a:ext cx="581578" cy="336094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8" name="Google Shape;238;p6"/>
          <p:cNvSpPr/>
          <p:nvPr/>
        </p:nvSpPr>
        <p:spPr>
          <a:xfrm>
            <a:off x="7958255" y="2654668"/>
            <a:ext cx="362952" cy="336094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9" name="Google Shape;239;p6"/>
          <p:cNvSpPr/>
          <p:nvPr/>
        </p:nvSpPr>
        <p:spPr>
          <a:xfrm>
            <a:off x="7839507" y="3345541"/>
            <a:ext cx="581578" cy="336094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240" name="Google Shape;240;p6"/>
          <p:cNvCxnSpPr/>
          <p:nvPr/>
        </p:nvCxnSpPr>
        <p:spPr>
          <a:xfrm>
            <a:off x="9400122" y="2088022"/>
            <a:ext cx="461125" cy="2273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41" name="Google Shape;241;p6"/>
          <p:cNvCxnSpPr/>
          <p:nvPr/>
        </p:nvCxnSpPr>
        <p:spPr>
          <a:xfrm>
            <a:off x="9400122" y="2474736"/>
            <a:ext cx="461125" cy="2273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42" name="Google Shape;242;p6"/>
          <p:cNvCxnSpPr/>
          <p:nvPr/>
        </p:nvCxnSpPr>
        <p:spPr>
          <a:xfrm>
            <a:off x="9405680" y="2831188"/>
            <a:ext cx="461125" cy="2273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43" name="Google Shape;243;p6"/>
          <p:cNvCxnSpPr/>
          <p:nvPr/>
        </p:nvCxnSpPr>
        <p:spPr>
          <a:xfrm>
            <a:off x="9384941" y="3204134"/>
            <a:ext cx="461125" cy="2273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44" name="Google Shape;244;p6"/>
          <p:cNvSpPr/>
          <p:nvPr/>
        </p:nvSpPr>
        <p:spPr>
          <a:xfrm>
            <a:off x="7961260" y="2991395"/>
            <a:ext cx="362952" cy="336094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5" name="Google Shape;245;p6"/>
          <p:cNvSpPr/>
          <p:nvPr/>
        </p:nvSpPr>
        <p:spPr>
          <a:xfrm>
            <a:off x="7831353" y="3350856"/>
            <a:ext cx="581578" cy="336094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6" name="Google Shape;246;p6"/>
          <p:cNvSpPr txBox="1"/>
          <p:nvPr/>
        </p:nvSpPr>
        <p:spPr>
          <a:xfrm>
            <a:off x="8687777" y="1113546"/>
            <a:ext cx="100969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Frec.Abs. Acumulada</a:t>
            </a:r>
            <a:endParaRPr/>
          </a:p>
        </p:txBody>
      </p:sp>
      <p:sp>
        <p:nvSpPr>
          <p:cNvPr id="247" name="Google Shape;247;p6"/>
          <p:cNvSpPr txBox="1"/>
          <p:nvPr/>
        </p:nvSpPr>
        <p:spPr>
          <a:xfrm>
            <a:off x="9618969" y="1116276"/>
            <a:ext cx="100969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Frecuencia Relativa</a:t>
            </a:r>
            <a:endParaRPr/>
          </a:p>
        </p:txBody>
      </p:sp>
      <p:sp>
        <p:nvSpPr>
          <p:cNvPr id="248" name="Google Shape;248;p6"/>
          <p:cNvSpPr txBox="1"/>
          <p:nvPr/>
        </p:nvSpPr>
        <p:spPr>
          <a:xfrm>
            <a:off x="10668715" y="1123837"/>
            <a:ext cx="100969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Frec. Rel. Acumulada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</a:pPr>
            <a:r>
              <a:rPr lang="es-CO" sz="3200"/>
              <a:t>Distribución de Frecuencias Datos Continuos</a:t>
            </a:r>
            <a:br>
              <a:rPr lang="es-CO" sz="3200"/>
            </a:br>
            <a:r>
              <a:rPr lang="es-CO" sz="3200"/>
              <a:t>Estadística</a:t>
            </a:r>
            <a:br>
              <a:rPr lang="es-CO" sz="3200"/>
            </a:br>
            <a:r>
              <a:rPr lang="es-CO" sz="3200"/>
              <a:t>clase 1 </a:t>
            </a:r>
            <a:br>
              <a:rPr lang="es-CO" sz="3200"/>
            </a:br>
            <a:r>
              <a:rPr lang="es-CO" sz="3200"/>
              <a:t>2020</a:t>
            </a:r>
            <a:endParaRPr/>
          </a:p>
        </p:txBody>
      </p:sp>
      <p:sp>
        <p:nvSpPr>
          <p:cNvPr id="254" name="Google Shape;254;p7"/>
          <p:cNvSpPr txBox="1"/>
          <p:nvPr/>
        </p:nvSpPr>
        <p:spPr>
          <a:xfrm>
            <a:off x="3626744" y="675861"/>
            <a:ext cx="379730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3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Gráfico de Barras </a:t>
            </a:r>
            <a:endParaRPr/>
          </a:p>
        </p:txBody>
      </p:sp>
      <p:graphicFrame>
        <p:nvGraphicFramePr>
          <p:cNvPr id="255" name="Google Shape;255;p7"/>
          <p:cNvGraphicFramePr/>
          <p:nvPr/>
        </p:nvGraphicFramePr>
        <p:xfrm>
          <a:off x="3626744" y="227023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{77443C9E-48DC-4BA3-B311-BE3B16627167}</a:tableStyleId>
              </a:tblPr>
              <a:tblGrid>
                <a:gridCol w="996400"/>
                <a:gridCol w="996400"/>
                <a:gridCol w="996400"/>
              </a:tblGrid>
              <a:tr h="379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/>
                        <a:t>Bebida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/>
                        <a:t>ni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/>
                        <a:t>Ni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O" sz="1600"/>
                        <a:t>Cocacola</a:t>
                      </a:r>
                      <a:endParaRPr b="1" sz="1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/>
                        <a:t>Duff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/>
                        <a:t>Pepsi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/>
                        <a:t>Sprite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O" sz="1800"/>
                        <a:t>Total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56" name="Google Shape;256;p7"/>
          <p:cNvSpPr txBox="1"/>
          <p:nvPr/>
        </p:nvSpPr>
        <p:spPr>
          <a:xfrm>
            <a:off x="4891288" y="2649709"/>
            <a:ext cx="5237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6</a:t>
            </a:r>
            <a:endParaRPr/>
          </a:p>
        </p:txBody>
      </p:sp>
      <p:sp>
        <p:nvSpPr>
          <p:cNvPr id="257" name="Google Shape;257;p7"/>
          <p:cNvSpPr txBox="1"/>
          <p:nvPr/>
        </p:nvSpPr>
        <p:spPr>
          <a:xfrm>
            <a:off x="4891288" y="2980858"/>
            <a:ext cx="5237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4</a:t>
            </a:r>
            <a:endParaRPr/>
          </a:p>
        </p:txBody>
      </p:sp>
      <p:sp>
        <p:nvSpPr>
          <p:cNvPr id="258" name="Google Shape;258;p7"/>
          <p:cNvSpPr txBox="1"/>
          <p:nvPr/>
        </p:nvSpPr>
        <p:spPr>
          <a:xfrm>
            <a:off x="4891048" y="3390673"/>
            <a:ext cx="5237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5</a:t>
            </a:r>
            <a:endParaRPr/>
          </a:p>
        </p:txBody>
      </p:sp>
      <p:sp>
        <p:nvSpPr>
          <p:cNvPr id="259" name="Google Shape;259;p7"/>
          <p:cNvSpPr txBox="1"/>
          <p:nvPr/>
        </p:nvSpPr>
        <p:spPr>
          <a:xfrm>
            <a:off x="4891288" y="3710110"/>
            <a:ext cx="5237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5</a:t>
            </a:r>
            <a:endParaRPr/>
          </a:p>
        </p:txBody>
      </p:sp>
      <p:sp>
        <p:nvSpPr>
          <p:cNvPr id="260" name="Google Shape;260;p7"/>
          <p:cNvSpPr txBox="1"/>
          <p:nvPr/>
        </p:nvSpPr>
        <p:spPr>
          <a:xfrm>
            <a:off x="4828661" y="4042164"/>
            <a:ext cx="6131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400">
                <a:solidFill>
                  <a:srgbClr val="FFE397"/>
                </a:solidFill>
                <a:latin typeface="Corbel"/>
                <a:ea typeface="Corbel"/>
                <a:cs typeface="Corbel"/>
                <a:sym typeface="Corbel"/>
              </a:rPr>
              <a:t>2 0</a:t>
            </a:r>
            <a:endParaRPr/>
          </a:p>
        </p:txBody>
      </p:sp>
      <p:sp>
        <p:nvSpPr>
          <p:cNvPr id="261" name="Google Shape;261;p7"/>
          <p:cNvSpPr txBox="1"/>
          <p:nvPr/>
        </p:nvSpPr>
        <p:spPr>
          <a:xfrm>
            <a:off x="4658547" y="1873986"/>
            <a:ext cx="100969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Frecuencia Absoluta</a:t>
            </a:r>
            <a:endParaRPr/>
          </a:p>
        </p:txBody>
      </p:sp>
      <p:sp>
        <p:nvSpPr>
          <p:cNvPr id="262" name="Google Shape;262;p7"/>
          <p:cNvSpPr txBox="1"/>
          <p:nvPr/>
        </p:nvSpPr>
        <p:spPr>
          <a:xfrm>
            <a:off x="5876198" y="2651982"/>
            <a:ext cx="5237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6</a:t>
            </a:r>
            <a:endParaRPr/>
          </a:p>
        </p:txBody>
      </p:sp>
      <p:sp>
        <p:nvSpPr>
          <p:cNvPr id="263" name="Google Shape;263;p7"/>
          <p:cNvSpPr txBox="1"/>
          <p:nvPr/>
        </p:nvSpPr>
        <p:spPr>
          <a:xfrm>
            <a:off x="5876198" y="2983131"/>
            <a:ext cx="5237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10</a:t>
            </a:r>
            <a:endParaRPr/>
          </a:p>
        </p:txBody>
      </p:sp>
      <p:sp>
        <p:nvSpPr>
          <p:cNvPr id="264" name="Google Shape;264;p7"/>
          <p:cNvSpPr txBox="1"/>
          <p:nvPr/>
        </p:nvSpPr>
        <p:spPr>
          <a:xfrm>
            <a:off x="5876198" y="3356798"/>
            <a:ext cx="5237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15</a:t>
            </a:r>
            <a:endParaRPr/>
          </a:p>
        </p:txBody>
      </p:sp>
      <p:sp>
        <p:nvSpPr>
          <p:cNvPr id="265" name="Google Shape;265;p7"/>
          <p:cNvSpPr txBox="1"/>
          <p:nvPr/>
        </p:nvSpPr>
        <p:spPr>
          <a:xfrm>
            <a:off x="5876198" y="3712383"/>
            <a:ext cx="5237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20</a:t>
            </a:r>
            <a:endParaRPr/>
          </a:p>
        </p:txBody>
      </p:sp>
      <p:sp>
        <p:nvSpPr>
          <p:cNvPr id="266" name="Google Shape;266;p7"/>
          <p:cNvSpPr txBox="1"/>
          <p:nvPr/>
        </p:nvSpPr>
        <p:spPr>
          <a:xfrm>
            <a:off x="5687404" y="1883551"/>
            <a:ext cx="100969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Frec.Abs. Acumulada</a:t>
            </a:r>
            <a:endParaRPr/>
          </a:p>
        </p:txBody>
      </p:sp>
      <p:graphicFrame>
        <p:nvGraphicFramePr>
          <p:cNvPr id="267" name="Google Shape;267;p7"/>
          <p:cNvGraphicFramePr/>
          <p:nvPr/>
        </p:nvGraphicFramePr>
        <p:xfrm>
          <a:off x="6870163" y="1946613"/>
          <a:ext cx="4843616" cy="2743200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8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</a:pPr>
            <a:r>
              <a:rPr lang="es-CO" sz="3200"/>
              <a:t>Distribución de Frecuencias Datos Continuos</a:t>
            </a:r>
            <a:br>
              <a:rPr lang="es-CO" sz="3200"/>
            </a:br>
            <a:r>
              <a:rPr lang="es-CO" sz="3200"/>
              <a:t>Estadística</a:t>
            </a:r>
            <a:br>
              <a:rPr lang="es-CO" sz="3200"/>
            </a:br>
            <a:r>
              <a:rPr lang="es-CO" sz="3200"/>
              <a:t>clase 1 </a:t>
            </a:r>
            <a:br>
              <a:rPr lang="es-CO" sz="3200"/>
            </a:br>
            <a:r>
              <a:rPr lang="es-CO" sz="3200"/>
              <a:t>2020</a:t>
            </a:r>
            <a:endParaRPr/>
          </a:p>
        </p:txBody>
      </p:sp>
      <p:graphicFrame>
        <p:nvGraphicFramePr>
          <p:cNvPr id="273" name="Google Shape;273;p8"/>
          <p:cNvGraphicFramePr/>
          <p:nvPr/>
        </p:nvGraphicFramePr>
        <p:xfrm>
          <a:off x="3626744" y="227023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{77443C9E-48DC-4BA3-B311-BE3B16627167}</a:tableStyleId>
              </a:tblPr>
              <a:tblGrid>
                <a:gridCol w="996400"/>
                <a:gridCol w="996400"/>
                <a:gridCol w="996400"/>
              </a:tblGrid>
              <a:tr h="379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/>
                        <a:t>Bebida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/>
                        <a:t>ni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/>
                        <a:t>hi 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O" sz="1600"/>
                        <a:t>Cocacola</a:t>
                      </a:r>
                      <a:endParaRPr b="1" sz="1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/>
                        <a:t>Duff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/>
                        <a:t>Pepsi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/>
                        <a:t>Sprite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O" sz="1800"/>
                        <a:t>Total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74" name="Google Shape;274;p8"/>
          <p:cNvSpPr txBox="1"/>
          <p:nvPr/>
        </p:nvSpPr>
        <p:spPr>
          <a:xfrm>
            <a:off x="4891288" y="2649709"/>
            <a:ext cx="5237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6</a:t>
            </a:r>
            <a:endParaRPr/>
          </a:p>
        </p:txBody>
      </p:sp>
      <p:sp>
        <p:nvSpPr>
          <p:cNvPr id="275" name="Google Shape;275;p8"/>
          <p:cNvSpPr txBox="1"/>
          <p:nvPr/>
        </p:nvSpPr>
        <p:spPr>
          <a:xfrm>
            <a:off x="4891288" y="2980858"/>
            <a:ext cx="5237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4</a:t>
            </a:r>
            <a:endParaRPr/>
          </a:p>
        </p:txBody>
      </p:sp>
      <p:sp>
        <p:nvSpPr>
          <p:cNvPr id="276" name="Google Shape;276;p8"/>
          <p:cNvSpPr txBox="1"/>
          <p:nvPr/>
        </p:nvSpPr>
        <p:spPr>
          <a:xfrm>
            <a:off x="4891048" y="3390673"/>
            <a:ext cx="5237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5</a:t>
            </a:r>
            <a:endParaRPr/>
          </a:p>
        </p:txBody>
      </p:sp>
      <p:sp>
        <p:nvSpPr>
          <p:cNvPr id="277" name="Google Shape;277;p8"/>
          <p:cNvSpPr txBox="1"/>
          <p:nvPr/>
        </p:nvSpPr>
        <p:spPr>
          <a:xfrm>
            <a:off x="4891288" y="3710110"/>
            <a:ext cx="5237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5</a:t>
            </a:r>
            <a:endParaRPr/>
          </a:p>
        </p:txBody>
      </p:sp>
      <p:sp>
        <p:nvSpPr>
          <p:cNvPr id="278" name="Google Shape;278;p8"/>
          <p:cNvSpPr txBox="1"/>
          <p:nvPr/>
        </p:nvSpPr>
        <p:spPr>
          <a:xfrm>
            <a:off x="4828661" y="4042164"/>
            <a:ext cx="6131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400">
                <a:solidFill>
                  <a:srgbClr val="FFE397"/>
                </a:solidFill>
                <a:latin typeface="Corbel"/>
                <a:ea typeface="Corbel"/>
                <a:cs typeface="Corbel"/>
                <a:sym typeface="Corbel"/>
              </a:rPr>
              <a:t>2 0</a:t>
            </a:r>
            <a:endParaRPr/>
          </a:p>
        </p:txBody>
      </p:sp>
      <p:sp>
        <p:nvSpPr>
          <p:cNvPr id="279" name="Google Shape;279;p8"/>
          <p:cNvSpPr txBox="1"/>
          <p:nvPr/>
        </p:nvSpPr>
        <p:spPr>
          <a:xfrm>
            <a:off x="4658547" y="1873986"/>
            <a:ext cx="100969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Frecuencia Absoluta</a:t>
            </a:r>
            <a:endParaRPr/>
          </a:p>
        </p:txBody>
      </p:sp>
      <p:sp>
        <p:nvSpPr>
          <p:cNvPr id="280" name="Google Shape;280;p8"/>
          <p:cNvSpPr txBox="1"/>
          <p:nvPr/>
        </p:nvSpPr>
        <p:spPr>
          <a:xfrm>
            <a:off x="5876198" y="2651982"/>
            <a:ext cx="5237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30</a:t>
            </a:r>
            <a:endParaRPr/>
          </a:p>
        </p:txBody>
      </p:sp>
      <p:sp>
        <p:nvSpPr>
          <p:cNvPr id="281" name="Google Shape;281;p8"/>
          <p:cNvSpPr txBox="1"/>
          <p:nvPr/>
        </p:nvSpPr>
        <p:spPr>
          <a:xfrm>
            <a:off x="5876198" y="2983131"/>
            <a:ext cx="5237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20</a:t>
            </a:r>
            <a:endParaRPr/>
          </a:p>
        </p:txBody>
      </p:sp>
      <p:sp>
        <p:nvSpPr>
          <p:cNvPr id="282" name="Google Shape;282;p8"/>
          <p:cNvSpPr txBox="1"/>
          <p:nvPr/>
        </p:nvSpPr>
        <p:spPr>
          <a:xfrm>
            <a:off x="5876198" y="3356798"/>
            <a:ext cx="5237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25</a:t>
            </a:r>
            <a:endParaRPr/>
          </a:p>
        </p:txBody>
      </p:sp>
      <p:sp>
        <p:nvSpPr>
          <p:cNvPr id="283" name="Google Shape;283;p8"/>
          <p:cNvSpPr txBox="1"/>
          <p:nvPr/>
        </p:nvSpPr>
        <p:spPr>
          <a:xfrm>
            <a:off x="5876198" y="3712383"/>
            <a:ext cx="5237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25</a:t>
            </a:r>
            <a:endParaRPr/>
          </a:p>
        </p:txBody>
      </p:sp>
      <p:sp>
        <p:nvSpPr>
          <p:cNvPr id="284" name="Google Shape;284;p8"/>
          <p:cNvSpPr txBox="1"/>
          <p:nvPr/>
        </p:nvSpPr>
        <p:spPr>
          <a:xfrm>
            <a:off x="5687404" y="1883551"/>
            <a:ext cx="100969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Frec.Abs. Acumulada</a:t>
            </a:r>
            <a:endParaRPr/>
          </a:p>
        </p:txBody>
      </p:sp>
      <p:graphicFrame>
        <p:nvGraphicFramePr>
          <p:cNvPr id="285" name="Google Shape;285;p8"/>
          <p:cNvGraphicFramePr/>
          <p:nvPr/>
        </p:nvGraphicFramePr>
        <p:xfrm>
          <a:off x="7273626" y="1674538"/>
          <a:ext cx="4109077" cy="3801601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286" name="Google Shape;286;p8"/>
          <p:cNvSpPr txBox="1"/>
          <p:nvPr/>
        </p:nvSpPr>
        <p:spPr>
          <a:xfrm>
            <a:off x="3626744" y="675861"/>
            <a:ext cx="340467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3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Gráfico Circular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arco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2020-05-18T14:16:37Z</dcterms:created>
  <dc:creator>Adrianis Cuadrado Pérez</dc:creator>
</cp:coreProperties>
</file>